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6" r:id="rId3"/>
    <p:sldId id="268" r:id="rId4"/>
    <p:sldId id="267" r:id="rId5"/>
    <p:sldId id="269" r:id="rId6"/>
    <p:sldId id="270" r:id="rId7"/>
    <p:sldId id="271" r:id="rId8"/>
    <p:sldId id="272" r:id="rId9"/>
    <p:sldId id="27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dk3\Users\kotyakpa\Desktop\&#1054;&#1073;&#1097;&#1072;&#1103;\2020-21\&#1044;&#1077;&#1085;&#1100;%20&#1082;&#1072;&#1088;&#1100;&#1077;&#1088;&#1099;%202021\&#1040;&#1085;&#1082;&#1077;&#1090;&#1080;&#1088;&#1086;&#1074;&#1072;&#1085;&#1080;&#1077;%20&#1089;&#1090;&#1091;&#1076;&#1077;&#1085;&#1090;&#1086;&#1074;%20&#1080;%20&#1088;&#1072;&#1073;&#1086;&#1090;&#1086;&#1076;&#1072;&#1090;&#1077;&#1083;&#1077;&#1081;\&#1040;&#1085;&#1072;&#1083;&#1080;&#1079;%20&#1072;&#1085;&#1082;&#1077;&#1090;\&#1050;&#1086;&#1076;&#1080;&#1088;&#1086;&#1074;&#1086;&#1095;&#1085;&#1080;&#1082;%20&#1087;&#1086;%20&#1089;&#1090;&#1072;&#1090;&#1080;&#1089;&#1090;&#1080;&#1082;&#1077;%20202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dk3\Users\kotyakpa\Desktop\&#1054;&#1073;&#1097;&#1072;&#1103;\2020-21\&#1044;&#1077;&#1085;&#1100;%20&#1082;&#1072;&#1088;&#1100;&#1077;&#1088;&#1099;%202021\&#1040;&#1085;&#1082;&#1077;&#1090;&#1080;&#1088;&#1086;&#1074;&#1072;&#1085;&#1080;&#1077;%20&#1089;&#1090;&#1091;&#1076;&#1077;&#1085;&#1090;&#1086;&#1074;%20&#1080;%20&#1088;&#1072;&#1073;&#1086;&#1090;&#1086;&#1076;&#1072;&#1090;&#1077;&#1083;&#1077;&#1081;\&#1040;&#1085;&#1072;&#1083;&#1080;&#1079;%20&#1072;&#1085;&#1082;&#1077;&#1090;\&#1050;&#1086;&#1076;&#1080;&#1088;&#1086;&#1074;&#1086;&#1095;&#1085;&#1080;&#1082;%20&#1087;&#1086;%20&#1089;&#1090;&#1072;&#1090;&#1080;&#1089;&#1090;&#1080;&#1082;&#1077;%20202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cdk3\Users\kotyakpa\Desktop\&#1054;&#1073;&#1097;&#1072;&#1103;\2020-21\&#1044;&#1077;&#1085;&#1100;%20&#1082;&#1072;&#1088;&#1100;&#1077;&#1088;&#1099;%202021\&#1040;&#1085;&#1082;&#1077;&#1090;&#1080;&#1088;&#1086;&#1074;&#1072;&#1085;&#1080;&#1077;%20&#1089;&#1090;&#1091;&#1076;&#1077;&#1085;&#1090;&#1086;&#1074;%20&#1080;%20&#1088;&#1072;&#1073;&#1086;&#1090;&#1086;&#1076;&#1072;&#1090;&#1077;&#1083;&#1077;&#1081;\&#1040;&#1085;&#1072;&#1083;&#1080;&#1079;%20&#1072;&#1085;&#1082;&#1077;&#1090;\&#1050;&#1086;&#1076;&#1080;&#1088;&#1086;&#1074;&#1086;&#1095;&#1085;&#1080;&#1082;%20&#1087;&#1086;%20&#1089;&#1090;&#1072;&#1090;&#1080;&#1089;&#1090;&#1080;&#1082;&#1077;%20202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cdk3\Users\kotyakpa\Desktop\&#1054;&#1073;&#1097;&#1072;&#1103;\2020-21\&#1044;&#1077;&#1085;&#1100;%20&#1082;&#1072;&#1088;&#1100;&#1077;&#1088;&#1099;%202021\&#1040;&#1085;&#1082;&#1077;&#1090;&#1080;&#1088;&#1086;&#1074;&#1072;&#1085;&#1080;&#1077;%20&#1089;&#1090;&#1091;&#1076;&#1077;&#1085;&#1090;&#1086;&#1074;%20&#1080;%20&#1088;&#1072;&#1073;&#1086;&#1090;&#1086;&#1076;&#1072;&#1090;&#1077;&#1083;&#1077;&#1081;\&#1040;&#1085;&#1072;&#1083;&#1080;&#1079;%20&#1072;&#1085;&#1082;&#1077;&#1090;\&#1050;&#1086;&#1076;&#1080;&#1088;&#1086;&#1074;&#1086;&#1095;&#1085;&#1080;&#1082;%20&#1087;&#1086;%20&#1089;&#1090;&#1072;&#1090;&#1080;&#1089;&#1090;&#1080;&#1082;&#1077;%20202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cdk3\Users\kotyakpa\Desktop\&#1054;&#1073;&#1097;&#1072;&#1103;\2020-21\&#1044;&#1077;&#1085;&#1100;%20&#1082;&#1072;&#1088;&#1100;&#1077;&#1088;&#1099;%202021\&#1040;&#1085;&#1082;&#1077;&#1090;&#1080;&#1088;&#1086;&#1074;&#1072;&#1085;&#1080;&#1077;%20&#1089;&#1090;&#1091;&#1076;&#1077;&#1085;&#1090;&#1086;&#1074;%20&#1080;%20&#1088;&#1072;&#1073;&#1086;&#1090;&#1086;&#1076;&#1072;&#1090;&#1077;&#1083;&#1077;&#1081;\&#1040;&#1085;&#1072;&#1083;&#1080;&#1079;%20&#1072;&#1085;&#1082;&#1077;&#1090;\&#1050;&#1086;&#1076;&#1080;&#1088;&#1086;&#1074;&#1086;&#1095;&#1085;&#1080;&#1082;%20&#1087;&#1086;%20&#1089;&#1090;&#1072;&#1090;&#1080;&#1089;&#1090;&#1080;&#1082;&#1077;%2020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v>% ответов работодателей</c:v>
          </c:tx>
          <c:dLbls>
            <c:dLbl>
              <c:idx val="0"/>
              <c:layout>
                <c:manualLayout>
                  <c:x val="1.361554647852457E-2"/>
                  <c:y val="-3.6350608845650036E-2"/>
                </c:manualLayout>
              </c:layout>
              <c:showVal val="1"/>
            </c:dLbl>
            <c:dLbl>
              <c:idx val="1"/>
              <c:layout>
                <c:manualLayout>
                  <c:x val="1.2377769525931382E-2"/>
                  <c:y val="-3.8773779231794564E-2"/>
                </c:manualLayout>
              </c:layout>
              <c:showVal val="1"/>
            </c:dLbl>
            <c:dLbl>
              <c:idx val="2"/>
              <c:layout>
                <c:manualLayout>
                  <c:x val="9.9022156207451521E-3"/>
                  <c:y val="-4.1197140433781657E-2"/>
                </c:manualLayout>
              </c:layout>
              <c:showVal val="1"/>
            </c:dLbl>
            <c:dLbl>
              <c:idx val="3"/>
              <c:layout>
                <c:manualLayout>
                  <c:x val="9.9022156207451521E-3"/>
                  <c:y val="-3.392705682782024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Работодатели!$G$90:$J$90</c:f>
              <c:strCache>
                <c:ptCount val="4"/>
                <c:pt idx="0">
                  <c:v>Уровень теоретических знаний</c:v>
                </c:pt>
                <c:pt idx="1">
                  <c:v>Уровень практической подготовки</c:v>
                </c:pt>
                <c:pt idx="2">
                  <c:v>Коммуникативные навыки</c:v>
                </c:pt>
                <c:pt idx="3">
                  <c:v>Уровень общей культуры</c:v>
                </c:pt>
              </c:strCache>
            </c:strRef>
          </c:cat>
          <c:val>
            <c:numRef>
              <c:f>Работодатели!$C$93:$F$93</c:f>
              <c:numCache>
                <c:formatCode>0.00</c:formatCode>
                <c:ptCount val="4"/>
                <c:pt idx="0">
                  <c:v>68</c:v>
                </c:pt>
                <c:pt idx="1">
                  <c:v>31.5</c:v>
                </c:pt>
                <c:pt idx="2">
                  <c:v>52</c:v>
                </c:pt>
                <c:pt idx="3">
                  <c:v>42</c:v>
                </c:pt>
              </c:numCache>
            </c:numRef>
          </c:val>
        </c:ser>
        <c:shape val="cylinder"/>
        <c:axId val="67560960"/>
        <c:axId val="69973120"/>
        <c:axId val="0"/>
      </c:bar3DChart>
      <c:catAx>
        <c:axId val="6756096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9973120"/>
        <c:crosses val="autoZero"/>
        <c:auto val="1"/>
        <c:lblAlgn val="ctr"/>
        <c:lblOffset val="100"/>
      </c:catAx>
      <c:valAx>
        <c:axId val="69973120"/>
        <c:scaling>
          <c:orientation val="minMax"/>
        </c:scaling>
        <c:axPos val="l"/>
        <c:majorGridlines/>
        <c:numFmt formatCode="0.00" sourceLinked="1"/>
        <c:tickLblPos val="nextTo"/>
        <c:crossAx val="67560960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v>% ответов работодателей</c:v>
          </c:tx>
          <c:dLbls>
            <c:showVal val="1"/>
            <c:showLeaderLines val="1"/>
          </c:dLbls>
          <c:cat>
            <c:strRef>
              <c:f>Работодатели!$G$91:$J$91</c:f>
              <c:strCache>
                <c:ptCount val="4"/>
                <c:pt idx="0">
                  <c:v>Уровень теоретических знаний</c:v>
                </c:pt>
                <c:pt idx="1">
                  <c:v>Уровень практической подготовки</c:v>
                </c:pt>
                <c:pt idx="2">
                  <c:v>Навыки саморазвития и самообразования</c:v>
                </c:pt>
                <c:pt idx="3">
                  <c:v>Коммуникативные навыки</c:v>
                </c:pt>
              </c:strCache>
            </c:strRef>
          </c:cat>
          <c:val>
            <c:numRef>
              <c:f>Работодатели!$C$97:$F$97</c:f>
              <c:numCache>
                <c:formatCode>0.00</c:formatCode>
                <c:ptCount val="4"/>
                <c:pt idx="0">
                  <c:v>31.5</c:v>
                </c:pt>
                <c:pt idx="1">
                  <c:v>47.3</c:v>
                </c:pt>
                <c:pt idx="2">
                  <c:v>42.1</c:v>
                </c:pt>
                <c:pt idx="3">
                  <c:v>26.3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7907647588448272"/>
          <c:y val="0.16844213822141768"/>
          <c:w val="0.31025526402333675"/>
          <c:h val="0.68960694332741268"/>
        </c:manualLayout>
      </c:layout>
      <c:txPr>
        <a:bodyPr/>
        <a:lstStyle/>
        <a:p>
          <a:pPr rtl="0"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lineChart>
        <c:grouping val="standard"/>
        <c:ser>
          <c:idx val="0"/>
          <c:order val="0"/>
          <c:tx>
            <c:v>% ответов работодателей</c:v>
          </c:tx>
          <c:dLbls>
            <c:showVal val="1"/>
          </c:dLbls>
          <c:cat>
            <c:strRef>
              <c:f>Работодатели!$C$102:$F$102</c:f>
              <c:strCache>
                <c:ptCount val="4"/>
                <c:pt idx="0">
                  <c:v>Удовлетворен полностью</c:v>
                </c:pt>
                <c:pt idx="1">
                  <c:v>В большей степени удовлетворен</c:v>
                </c:pt>
                <c:pt idx="2">
                  <c:v>Удовлетворен не в полной мере</c:v>
                </c:pt>
                <c:pt idx="3">
                  <c:v>Не удовлетворен</c:v>
                </c:pt>
              </c:strCache>
            </c:strRef>
          </c:cat>
          <c:val>
            <c:numRef>
              <c:f>Работодатели!$C$103:$F$103</c:f>
              <c:numCache>
                <c:formatCode>0.00</c:formatCode>
                <c:ptCount val="4"/>
                <c:pt idx="0">
                  <c:v>17.600000000000001</c:v>
                </c:pt>
                <c:pt idx="1">
                  <c:v>58.9</c:v>
                </c:pt>
                <c:pt idx="2">
                  <c:v>23.5</c:v>
                </c:pt>
                <c:pt idx="3">
                  <c:v>0</c:v>
                </c:pt>
              </c:numCache>
            </c:numRef>
          </c:val>
        </c:ser>
        <c:marker val="1"/>
        <c:axId val="69991808"/>
        <c:axId val="70231168"/>
      </c:lineChart>
      <c:catAx>
        <c:axId val="6999180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0231168"/>
        <c:crosses val="autoZero"/>
        <c:auto val="1"/>
        <c:lblAlgn val="ctr"/>
        <c:lblOffset val="100"/>
      </c:catAx>
      <c:valAx>
        <c:axId val="70231168"/>
        <c:scaling>
          <c:orientation val="minMax"/>
        </c:scaling>
        <c:axPos val="l"/>
        <c:majorGridlines/>
        <c:numFmt formatCode="0.00" sourceLinked="1"/>
        <c:tickLblPos val="nextTo"/>
        <c:crossAx val="6999180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4.9905391290374426E-2"/>
          <c:y val="2.4201087791256282E-2"/>
          <c:w val="0.75106078258074882"/>
          <c:h val="0.89855704348840193"/>
        </c:manualLayout>
      </c:layout>
      <c:bar3DChart>
        <c:barDir val="col"/>
        <c:grouping val="clustered"/>
        <c:ser>
          <c:idx val="0"/>
          <c:order val="0"/>
          <c:tx>
            <c:v>% ответов работодателей</c:v>
          </c:tx>
          <c:dLbls>
            <c:dLbl>
              <c:idx val="0"/>
              <c:layout>
                <c:manualLayout>
                  <c:x val="2.2959183673469427E-2"/>
                  <c:y val="-3.1461414128633194E-2"/>
                </c:manualLayout>
              </c:layout>
              <c:spPr/>
              <c:txPr>
                <a:bodyPr/>
                <a:lstStyle/>
                <a:p>
                  <a:pPr>
                    <a:defRPr sz="1400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1.6581632653061236E-2"/>
                  <c:y val="-3.3881522907758796E-2"/>
                </c:manualLayout>
              </c:layout>
              <c:spPr/>
              <c:txPr>
                <a:bodyPr/>
                <a:lstStyle/>
                <a:p>
                  <a:pPr>
                    <a:defRPr sz="1400"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1.6581632653061236E-2"/>
                  <c:y val="-3.6301631686884439E-2"/>
                </c:manualLayout>
              </c:layout>
              <c:spPr/>
              <c:txPr>
                <a:bodyPr/>
                <a:lstStyle/>
                <a:p>
                  <a:pPr>
                    <a:defRPr sz="1400"/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1.913265306122449E-2"/>
                  <c:y val="-3.1461414128633194E-2"/>
                </c:manualLayout>
              </c:layout>
              <c:spPr/>
              <c:txPr>
                <a:bodyPr/>
                <a:lstStyle/>
                <a:p>
                  <a:pPr>
                    <a:defRPr sz="1400"/>
                  </a:pPr>
                  <a:endParaRPr lang="ru-RU"/>
                </a:p>
              </c:txPr>
              <c:showVal val="1"/>
            </c:dLbl>
            <c:showVal val="1"/>
          </c:dLbls>
          <c:cat>
            <c:strRef>
              <c:f>Работодатели!$G$88:$J$88</c:f>
              <c:strCache>
                <c:ptCount val="4"/>
                <c:pt idx="0">
                  <c:v>Да</c:v>
                </c:pt>
                <c:pt idx="1">
                  <c:v>Скорее да</c:v>
                </c:pt>
                <c:pt idx="2">
                  <c:v>Скорее нет</c:v>
                </c:pt>
                <c:pt idx="3">
                  <c:v>Нет</c:v>
                </c:pt>
              </c:strCache>
            </c:strRef>
          </c:cat>
          <c:val>
            <c:numRef>
              <c:f>Работодатели!$C$101:$F$101</c:f>
              <c:numCache>
                <c:formatCode>0.00</c:formatCode>
                <c:ptCount val="4"/>
                <c:pt idx="0">
                  <c:v>84.3</c:v>
                </c:pt>
                <c:pt idx="1">
                  <c:v>15.7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hape val="box"/>
        <c:axId val="80231040"/>
        <c:axId val="80236928"/>
        <c:axId val="0"/>
      </c:bar3DChart>
      <c:catAx>
        <c:axId val="8023104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0236928"/>
        <c:crosses val="autoZero"/>
        <c:auto val="1"/>
        <c:lblAlgn val="ctr"/>
        <c:lblOffset val="100"/>
      </c:catAx>
      <c:valAx>
        <c:axId val="80236928"/>
        <c:scaling>
          <c:orientation val="minMax"/>
        </c:scaling>
        <c:axPos val="l"/>
        <c:majorGridlines/>
        <c:numFmt formatCode="0.00" sourceLinked="1"/>
        <c:tickLblPos val="nextTo"/>
        <c:crossAx val="8023104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v>% ответов работодателей</c:v>
          </c:tx>
          <c:dLbls>
            <c:dLbl>
              <c:idx val="0"/>
              <c:layout>
                <c:manualLayout>
                  <c:x val="1.6581632653061236E-2"/>
                  <c:y val="-2.345276872964171E-2"/>
                </c:manualLayout>
              </c:layout>
              <c:showVal val="1"/>
            </c:dLbl>
            <c:dLbl>
              <c:idx val="1"/>
              <c:layout>
                <c:manualLayout>
                  <c:x val="1.658163265306118E-2"/>
                  <c:y val="-3.6482084690553841E-2"/>
                </c:manualLayout>
              </c:layout>
              <c:showVal val="1"/>
            </c:dLbl>
            <c:dLbl>
              <c:idx val="2"/>
              <c:layout>
                <c:manualLayout>
                  <c:x val="2.295918367346941E-2"/>
                  <c:y val="-4.4299674267101109E-2"/>
                </c:manualLayout>
              </c:layout>
              <c:showVal val="1"/>
            </c:dLbl>
            <c:dLbl>
              <c:idx val="3"/>
              <c:layout>
                <c:manualLayout>
                  <c:x val="2.1683673469387682E-2"/>
                  <c:y val="-2.34527687296417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Работодатели!$C$98:$F$98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Не всегда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Работодатели!$C$99:$F$99</c:f>
              <c:numCache>
                <c:formatCode>0.00</c:formatCode>
                <c:ptCount val="4"/>
                <c:pt idx="0">
                  <c:v>77</c:v>
                </c:pt>
                <c:pt idx="1">
                  <c:v>23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hape val="box"/>
        <c:axId val="80265984"/>
        <c:axId val="80267520"/>
        <c:axId val="0"/>
      </c:bar3DChart>
      <c:catAx>
        <c:axId val="8026598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0267520"/>
        <c:crosses val="autoZero"/>
        <c:auto val="1"/>
        <c:lblAlgn val="ctr"/>
        <c:lblOffset val="100"/>
      </c:catAx>
      <c:valAx>
        <c:axId val="80267520"/>
        <c:scaling>
          <c:orientation val="minMax"/>
        </c:scaling>
        <c:axPos val="l"/>
        <c:majorGridlines/>
        <c:numFmt formatCode="0.00" sourceLinked="1"/>
        <c:tickLblPos val="nextTo"/>
        <c:crossAx val="8026598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5663533D-E313-4C5A-B56D-630D4F49753A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EB5EBE02-B7F9-4A87-A387-79553EBF86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533D-E313-4C5A-B56D-630D4F49753A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EBE02-B7F9-4A87-A387-79553EBF86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533D-E313-4C5A-B56D-630D4F49753A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EBE02-B7F9-4A87-A387-79553EBF86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663533D-E313-4C5A-B56D-630D4F49753A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B5EBE02-B7F9-4A87-A387-79553EBF86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5663533D-E313-4C5A-B56D-630D4F49753A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EB5EBE02-B7F9-4A87-A387-79553EBF86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533D-E313-4C5A-B56D-630D4F49753A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EBE02-B7F9-4A87-A387-79553EBF86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533D-E313-4C5A-B56D-630D4F49753A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EBE02-B7F9-4A87-A387-79553EBF86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663533D-E313-4C5A-B56D-630D4F49753A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B5EBE02-B7F9-4A87-A387-79553EBF86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3533D-E313-4C5A-B56D-630D4F49753A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EBE02-B7F9-4A87-A387-79553EBF86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663533D-E313-4C5A-B56D-630D4F49753A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B5EBE02-B7F9-4A87-A387-79553EBF86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663533D-E313-4C5A-B56D-630D4F49753A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B5EBE02-B7F9-4A87-A387-79553EBF86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663533D-E313-4C5A-B56D-630D4F49753A}" type="datetimeFigureOut">
              <a:rPr lang="ru-RU" smtClean="0"/>
              <a:pPr/>
              <a:t>14.04.2023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B5EBE02-B7F9-4A87-A387-79553EBF86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09564" y="378940"/>
            <a:ext cx="8839200" cy="7999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0" dirty="0" smtClean="0">
                <a:solidFill>
                  <a:schemeClr val="tx1"/>
                </a:solidFill>
              </a:rPr>
              <a:t/>
            </a:r>
            <a:br>
              <a:rPr lang="ru-RU" sz="3100" b="0" dirty="0" smtClean="0">
                <a:solidFill>
                  <a:schemeClr val="tx1"/>
                </a:solidFill>
              </a:rPr>
            </a:br>
            <a:r>
              <a:rPr lang="ru-RU" sz="3100" b="0" dirty="0" smtClean="0">
                <a:solidFill>
                  <a:schemeClr val="tx1"/>
                </a:solidFill>
              </a:rPr>
              <a:t/>
            </a:r>
            <a:br>
              <a:rPr lang="ru-RU" sz="3100" b="0" dirty="0" smtClean="0">
                <a:solidFill>
                  <a:schemeClr val="tx1"/>
                </a:solidFill>
              </a:rPr>
            </a:br>
            <a:r>
              <a:rPr lang="ru-RU" sz="2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 ВЫСШЕГО ОБРАЗОВАНИЯ ЯРОСЛАВСКАЯ ГОСУДАРСТВЕННАЯ СЕЛЬСКОХОЗЯЙСТВЕННАЯ АКАДЕМИЯ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64476" y="2362333"/>
            <a:ext cx="8229600" cy="3189969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удовлетворенности работодателей качеством образования </a:t>
            </a:r>
          </a:p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Ярославской ГСХА </a:t>
            </a:r>
          </a:p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2022-2023  учебном году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ягсха черная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546" y="109841"/>
            <a:ext cx="1021493" cy="1023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0061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9329" y="255373"/>
            <a:ext cx="9956800" cy="834072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 ВЫСШЕГО ОБРАЗОВАНИЯ ЯРОСЛАВСКАЯ ГОСУДАРСТВЕННАЯ СЕЛЬСКОХОЗЯЙСТВЕННАЯ АКАДЕМИЯ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09600" y="1097280"/>
            <a:ext cx="10306050" cy="537667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Целевая аудитория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предприятия пищевой и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промышленной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сферы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Период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проведения опроса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март 2023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Формат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проведения опроса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очный</a:t>
            </a:r>
          </a:p>
          <a:p>
            <a:pPr marL="0" indent="0" algn="just">
              <a:spcBef>
                <a:spcPts val="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Цель проведения опроса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/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анализ соответствия качества результатов обучения выпускников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Ярославской ГСХА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запросам работодателей; анализ удовлетворенности работодателей качеством подготовки выпускников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Ярославской ГСХА;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выработка решений для повышения качества образовательной деятельности и профессиональной подготовки обучающихся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Академии.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Задачи проведения опроса</a:t>
            </a:r>
            <a:r>
              <a:rPr lang="ru-RU" sz="2000" dirty="0"/>
              <a:t>: </a:t>
            </a:r>
            <a:endParaRPr lang="ru-RU" sz="2000" dirty="0" smtClean="0"/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выявить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степень удовлетворенности работодателей качеством подготовки выпускников МГУПП;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выявить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слабые стороны подготовки выпускников;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получить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рекомендации от работодателей в подготовке выпускников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Вопросы анкеты носили как открытый, так и закрытый характер. Открытые варианты вопросов позволили получить рекомендации и предложения работодателей. </a:t>
            </a:r>
            <a:endParaRPr lang="ru-RU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результатов опроса представлены на следующих слайдах</a:t>
            </a:r>
          </a:p>
        </p:txBody>
      </p:sp>
      <p:pic>
        <p:nvPicPr>
          <p:cNvPr id="6" name="Рисунок 5" descr="ягсха черная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4886" y="101603"/>
            <a:ext cx="1021493" cy="1023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55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274638"/>
            <a:ext cx="10519065" cy="515071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Вопрос 1. Какие достоинства выпускников Ярославской ГСХА вы можете отметить?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994042186"/>
              </p:ext>
            </p:extLst>
          </p:nvPr>
        </p:nvGraphicFramePr>
        <p:xfrm>
          <a:off x="609600" y="1171575"/>
          <a:ext cx="10260330" cy="5240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45698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85797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Вопрос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Что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по Вашему мнению, следует улучшить в подготовке выпускников Ярославской ГСХА?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62891" y="1662545"/>
            <a:ext cx="9956800" cy="4873752"/>
          </a:xfrm>
        </p:spPr>
        <p:txBody>
          <a:bodyPr>
            <a:normAutofit/>
          </a:bodyPr>
          <a:lstStyle/>
          <a:p>
            <a:pPr algn="ctr"/>
            <a:endParaRPr lang="ru-RU" sz="32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965366354"/>
              </p:ext>
            </p:extLst>
          </p:nvPr>
        </p:nvGraphicFramePr>
        <p:xfrm>
          <a:off x="2042881" y="1781753"/>
          <a:ext cx="7142683" cy="4650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53262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78414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Вопрос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Удовлетворены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 Вы качеством подготовки выпускников Ярославской ГСХА?</a:t>
            </a:r>
          </a:p>
        </p:txBody>
      </p:sp>
      <p:sp>
        <p:nvSpPr>
          <p:cNvPr id="6182" name="Rectangle 3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1" name="Диаграмма 40"/>
          <p:cNvGraphicFramePr/>
          <p:nvPr>
            <p:extLst>
              <p:ext uri="{D42A27DB-BD31-4B8C-83A1-F6EECF244321}">
                <p14:modId xmlns:p14="http://schemas.microsoft.com/office/powerpoint/2010/main" xmlns="" val="3904405895"/>
              </p:ext>
            </p:extLst>
          </p:nvPr>
        </p:nvGraphicFramePr>
        <p:xfrm>
          <a:off x="1444337" y="1111827"/>
          <a:ext cx="9195954" cy="5237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5981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73328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Вопрос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Планируете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 Вы принимать выпускников Ярославской ГСХА?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4016463746"/>
              </p:ext>
            </p:extLst>
          </p:nvPr>
        </p:nvGraphicFramePr>
        <p:xfrm>
          <a:off x="609600" y="1226128"/>
          <a:ext cx="9956800" cy="52476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8055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3768" y="0"/>
            <a:ext cx="9956800" cy="121920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Вопрос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Трудоустраиваете ли Вы обучающихся Ярославской ГСХА по итогам прохождения практики?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775470769"/>
              </p:ext>
            </p:extLst>
          </p:nvPr>
        </p:nvGraphicFramePr>
        <p:xfrm>
          <a:off x="609600" y="1600200"/>
          <a:ext cx="99568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8522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057" y="172993"/>
            <a:ext cx="10950786" cy="992183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УЧРЕЖДЕНИЕ ВЫСШЕГО ОБРАЗОВАНИЯ ЯРОСЛАВСКАЯ ГОСУДАРСТВЕННАЯ СЕЛЬСКОХОЗЯЙСТВЕННАЯ АКАДЕМИЯ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Основные выводы из опроса работодателей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достоинства выпускников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ЯГСХА –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высокий уровень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теоретических знаний, коммуникативные качества. А так же высокий уровень культуры.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Более 70%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работодателей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удовлетворены качеством образования в Академии.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Более 80%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работодателей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готовы трудоустраивать выпускников Академии.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Около 50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% работодателей в качестве основного недостатка отмечают недостаточный уровень практической подготовки.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качестве рекомендаций работодатели предлагают: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повышать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уровень практической подготовки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уделять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больше внимания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анализу информации и  выработке решений;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повышать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навыки производственной дисциплины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повышать коммуникативные навыки обучающихся.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Направления деятельности МГУПП для повышения уровня подготовки выпускников 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уровня удовлетворенности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работодателей качеством образовательной деятельности МГУПП</a:t>
            </a:r>
          </a:p>
          <a:p>
            <a:pPr>
              <a:buFont typeface="Wingdings" pitchFamily="2" charset="2"/>
              <a:buChar char="ü"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ягсха черная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091" y="100022"/>
            <a:ext cx="1021493" cy="1023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5956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258" y="115330"/>
            <a:ext cx="9956800" cy="1034617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 ВЫСШЕГО ОБРАЗОВАНИЯ ЯРОСЛАВСКАЯ ГОСУДАРСТВЕННАЯ СЕЛЬСКОХОЗЯЙСТВЕННАЯ АКАДЕМИЯ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Направления деятельности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ЯГСХА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для повышения уровня подготовки выпускников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уровня удовлетворенности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работодателей качеством образовательной деятельности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ЯГСХА</a:t>
            </a:r>
          </a:p>
          <a:p>
            <a:pPr>
              <a:buFont typeface="Wingdings" pitchFamily="2" charset="2"/>
              <a:buChar char="ü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Внедрение в предмет «Введение в специальность» бизнес-кейсы предприятий партнеров;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системы подготовки ВКР по тематике, предлагаемой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работодателями;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Внедрение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в образовательные программы новых подходов с целью формирования актуальных личностных компетенций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востребованных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работодателями (способность и стремление к самообразованию, повышение коммуникативных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навыков, навыков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производственной дисциплины, повышение ответственности при обучении и выборе профессии по специальности);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Повышение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практической подготовки возможно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через: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тьюторское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сопровождение от предприятий во время прохождения практики по профилю подготовки студентов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§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приём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и защиту отчетов по производственной/преддипломной практики (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ам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) на предприятии с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привлечением руководителей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практики как от университета, так и от предприятия;</a:t>
            </a:r>
          </a:p>
          <a:p>
            <a:pPr>
              <a:buFont typeface="Wingdings" pitchFamily="2" charset="2"/>
              <a:buChar char="§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введение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методических пособий практических занятий с включением в них конкретных производственных ситуаций (задач), деловых игр, программ машинного контроля знаний.</a:t>
            </a:r>
          </a:p>
          <a:p>
            <a:pPr marL="0" indent="0"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ягсха черная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091" y="100022"/>
            <a:ext cx="1021493" cy="10232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</TotalTime>
  <Words>478</Words>
  <Application>Microsoft Office PowerPoint</Application>
  <PresentationFormat>Произвольный</PresentationFormat>
  <Paragraphs>53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  ФЕДЕРАЛЬНОЕ ГОСУДАРСТВЕННОЕ БЮДЖЕТНОЕ ОБРАЗОВАТЕЛЬНОЕ УЧРЕЖДЕНИЕ ВЫСШЕГО ОБРАЗОВАНИЯ ЯРОСЛАВСКАЯ ГОСУДАРСТВЕННАЯ СЕЛЬСКОХОЗЯЙСТВЕННАЯ АКАДЕМИЯ</vt:lpstr>
      <vt:lpstr>ФЕДЕРАЛЬНОЕ ГОСУДАРСТВЕННОЕ БЮДЖЕТНОЕ ОБРАЗОВАТЕЛЬНОЕ УЧРЕЖДЕНИЕ ВЫСШЕГО ОБРАЗОВАНИЯ ЯРОСЛАВСКАЯ ГОСУДАРСТВЕННАЯ СЕЛЬСКОХОЗЯЙСТВЕННАЯ АКАДЕМИЯ</vt:lpstr>
      <vt:lpstr>Вопрос 1. Какие достоинства выпускников Ярославской ГСХА вы можете отметить?</vt:lpstr>
      <vt:lpstr>Вопрос 2. Что, по Вашему мнению, следует улучшить в подготовке выпускников Ярославской ГСХА?</vt:lpstr>
      <vt:lpstr>Вопрос 3. Удовлетворены ли Вы качеством подготовки выпускников Ярославской ГСХА?</vt:lpstr>
      <vt:lpstr>Вопрос 4. Планируете ли Вы принимать выпускников Ярославской ГСХА?</vt:lpstr>
      <vt:lpstr>Вопрос 5. Трудоустраиваете ли Вы обучающихся Ярославской ГСХА по итогам прохождения практики?</vt:lpstr>
      <vt:lpstr>ФЕДЕРАЛЬНОЕ ГОСУДАРСТВЕННОЕ БЮДЖЕТНОЕ ОБРАЗОВАТЕЛЬНОЕ  УЧРЕЖДЕНИЕ ВЫСШЕГО ОБРАЗОВАНИЯ ЯРОСЛАВСКАЯ ГОСУДАРСТВЕННАЯ СЕЛЬСКОХОЗЯЙСТВЕННАЯ АКАДЕМИЯ</vt:lpstr>
      <vt:lpstr>ФЕДЕРАЛЬНОЕ ГОСУДАРСТВЕННОЕ БЮДЖЕТНОЕ ОБРАЗОВАТЕЛЬНОЕ УЧРЕЖДЕНИЕ ВЫСШЕГО ОБРАЗОВАНИЯ ЯРОСЛАВСКАЯ ГОСУДАРСТВЕННАЯ СЕЛЬСКОХОЗЯЙСТВЕННАЯ АКАДЕМИЯ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Прогнозирование при разработке управленческих решений</dc:title>
  <dc:creator>Пользователь Windows</dc:creator>
  <cp:lastModifiedBy>101-4</cp:lastModifiedBy>
  <cp:revision>44</cp:revision>
  <dcterms:created xsi:type="dcterms:W3CDTF">2018-05-16T05:22:41Z</dcterms:created>
  <dcterms:modified xsi:type="dcterms:W3CDTF">2023-04-14T12:51:13Z</dcterms:modified>
</cp:coreProperties>
</file>